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41735-DDD5-486C-AB67-0FE0468B36F2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9CB8C-C1D4-4E9F-8F41-4A3D0D2F6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64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png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457199" y="2514600"/>
            <a:ext cx="7413625" cy="28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Summation in two directions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Double integrals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Triple integrals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Applications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Alternative notation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  <a:cs typeface="ＭＳ Ｐゴシック" charset="0"/>
              </a:rPr>
              <a:t>Determination of areas by multiple integrals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Determination of volumes by multiple integrals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914400" y="838200"/>
            <a:ext cx="58721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4000" dirty="0">
                <a:solidFill>
                  <a:srgbClr val="61863A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MULTIPLE INTEGRALS </a:t>
            </a:r>
            <a:endParaRPr lang="en-GB" sz="4000" dirty="0">
              <a:solidFill>
                <a:srgbClr val="CDC809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13063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3200" dirty="0">
                <a:latin typeface="Arial" charset="0"/>
                <a:ea typeface="ＭＳ Ｐゴシック" charset="0"/>
              </a:rPr>
              <a:t>Double integrals</a:t>
            </a:r>
          </a:p>
        </p:txBody>
      </p:sp>
      <p:sp>
        <p:nvSpPr>
          <p:cNvPr id="724998" name="Text Box 6"/>
          <p:cNvSpPr txBox="1">
            <a:spLocks noChangeArrowheads="1"/>
          </p:cNvSpPr>
          <p:nvPr/>
        </p:nvSpPr>
        <p:spPr bwMode="auto">
          <a:xfrm>
            <a:off x="1066800" y="2336800"/>
            <a:ext cx="704215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1800" b="0" dirty="0">
                <a:latin typeface="Times New Roman" charset="0"/>
                <a:ea typeface="ＭＳ Ｐゴシック" charset="0"/>
              </a:rPr>
              <a:t>The expression:</a:t>
            </a:r>
          </a:p>
          <a:p>
            <a:pPr>
              <a:defRPr/>
            </a:pPr>
            <a:endParaRPr lang="en-GB" sz="1800" b="0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endParaRPr lang="en-GB" sz="1800" b="0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endParaRPr lang="en-GB" sz="1800" b="0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GB" sz="1800" b="0" dirty="0">
                <a:latin typeface="Times New Roman" charset="0"/>
                <a:ea typeface="ＭＳ Ｐゴシック" charset="0"/>
              </a:rPr>
              <a:t>is called a </a:t>
            </a:r>
            <a:r>
              <a:rPr lang="en-GB" sz="1800" b="0" i="1" dirty="0">
                <a:latin typeface="Times New Roman" charset="0"/>
                <a:ea typeface="ＭＳ Ｐゴシック" charset="0"/>
              </a:rPr>
              <a:t>double integral</a:t>
            </a:r>
            <a:r>
              <a:rPr lang="en-GB" sz="1800" b="0" dirty="0">
                <a:latin typeface="Times New Roman" charset="0"/>
                <a:ea typeface="ＭＳ Ｐゴシック" charset="0"/>
              </a:rPr>
              <a:t> and indicates that </a:t>
            </a:r>
            <a:r>
              <a:rPr lang="en-GB" sz="1800" b="0" i="1" dirty="0">
                <a:latin typeface="Times New Roman" charset="0"/>
                <a:ea typeface="ＭＳ Ｐゴシック" charset="0"/>
              </a:rPr>
              <a:t>f </a:t>
            </a:r>
            <a:r>
              <a:rPr lang="en-GB" sz="1800" b="0" dirty="0">
                <a:latin typeface="Times New Roman" charset="0"/>
                <a:ea typeface="ＭＳ Ｐゴシック" charset="0"/>
              </a:rPr>
              <a:t>(</a:t>
            </a:r>
            <a:r>
              <a:rPr lang="en-GB" sz="1800" b="0" i="1" dirty="0">
                <a:latin typeface="Times New Roman" charset="0"/>
                <a:ea typeface="ＭＳ Ｐゴシック" charset="0"/>
              </a:rPr>
              <a:t>x</a:t>
            </a:r>
            <a:r>
              <a:rPr lang="en-GB" sz="1800" b="0" dirty="0">
                <a:latin typeface="Times New Roman" charset="0"/>
                <a:ea typeface="ＭＳ Ｐゴシック" charset="0"/>
              </a:rPr>
              <a:t>, </a:t>
            </a:r>
            <a:r>
              <a:rPr lang="en-GB" sz="1800" b="0" i="1" dirty="0">
                <a:latin typeface="Times New Roman" charset="0"/>
                <a:ea typeface="ＭＳ Ｐゴシック" charset="0"/>
              </a:rPr>
              <a:t>y</a:t>
            </a:r>
            <a:r>
              <a:rPr lang="en-GB" sz="1800" b="0" dirty="0">
                <a:latin typeface="Times New Roman" charset="0"/>
                <a:ea typeface="ＭＳ Ｐゴシック" charset="0"/>
              </a:rPr>
              <a:t>) is first integrated with respect to </a:t>
            </a:r>
            <a:r>
              <a:rPr lang="en-GB" sz="1800" b="0" i="1" dirty="0">
                <a:latin typeface="Times New Roman" charset="0"/>
                <a:ea typeface="ＭＳ Ｐゴシック" charset="0"/>
              </a:rPr>
              <a:t>x</a:t>
            </a:r>
            <a:r>
              <a:rPr lang="en-GB" sz="1800" b="0" dirty="0">
                <a:latin typeface="Times New Roman" charset="0"/>
                <a:ea typeface="ＭＳ Ｐゴシック" charset="0"/>
              </a:rPr>
              <a:t> and the result is then integrated with respect to </a:t>
            </a:r>
            <a:r>
              <a:rPr lang="en-GB" sz="1800" b="0" i="1" dirty="0">
                <a:latin typeface="Times New Roman" charset="0"/>
                <a:ea typeface="ＭＳ Ｐゴシック" charset="0"/>
              </a:rPr>
              <a:t>y</a:t>
            </a:r>
          </a:p>
          <a:p>
            <a:pPr>
              <a:defRPr/>
            </a:pPr>
            <a:endParaRPr lang="en-GB" sz="1800" b="0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GB" sz="1800" b="0" dirty="0">
                <a:latin typeface="Times New Roman" charset="0"/>
                <a:ea typeface="ＭＳ Ｐゴシック" charset="0"/>
              </a:rPr>
              <a:t> </a:t>
            </a:r>
            <a:r>
              <a:rPr lang="en-GB" sz="1800" b="0" i="1" dirty="0">
                <a:latin typeface="Times New Roman" charset="0"/>
                <a:ea typeface="ＭＳ Ｐゴシック" charset="0"/>
              </a:rPr>
              <a:t>If the four limits on the integral are all constant the order in which the integrations are performed does not matter</a:t>
            </a:r>
            <a:r>
              <a:rPr lang="en-GB" sz="1800" b="0" dirty="0">
                <a:latin typeface="Times New Roman" charset="0"/>
                <a:ea typeface="ＭＳ Ｐゴシック" charset="0"/>
              </a:rPr>
              <a:t>.</a:t>
            </a:r>
          </a:p>
          <a:p>
            <a:pPr>
              <a:defRPr/>
            </a:pPr>
            <a:endParaRPr lang="en-GB" b="0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GB" sz="1800" dirty="0">
                <a:latin typeface="Times New Roman" charset="0"/>
                <a:ea typeface="ＭＳ Ｐゴシック" charset="0"/>
              </a:rPr>
              <a:t>If the limits on one of the integrals involve the other variable then the order in which the integrations are performed is crucial.</a:t>
            </a:r>
            <a:endParaRPr lang="en-GB" sz="1800" b="0" dirty="0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27651" name="Object 7"/>
          <p:cNvGraphicFramePr>
            <a:graphicFrameLocks noChangeAspect="1"/>
          </p:cNvGraphicFramePr>
          <p:nvPr/>
        </p:nvGraphicFramePr>
        <p:xfrm>
          <a:off x="3306763" y="2801938"/>
          <a:ext cx="204311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954951" imgH="495085" progId="Equation.DSMT4">
                  <p:embed/>
                </p:oleObj>
              </mc:Choice>
              <mc:Fallback>
                <p:oleObj name="Equation" r:id="rId3" imgW="1954951" imgH="49508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763" y="2801938"/>
                        <a:ext cx="2043112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220425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28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Summation in two directions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Double integrals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Triple integrals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Applications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Alternative notation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  <a:cs typeface="ＭＳ Ｐゴシック" charset="0"/>
              </a:rPr>
              <a:t>Determination of areas by multiple integrals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Determination of volumes by multiple integrals</a:t>
            </a:r>
          </a:p>
        </p:txBody>
      </p:sp>
    </p:spTree>
    <p:extLst>
      <p:ext uri="{BB962C8B-B14F-4D97-AF65-F5344CB8AC3E}">
        <p14:creationId xmlns:p14="http://schemas.microsoft.com/office/powerpoint/2010/main" val="23132444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28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solidFill>
                  <a:srgbClr val="4F81BD"/>
                </a:solidFill>
                <a:latin typeface="Arial" charset="0"/>
                <a:ea typeface="ＭＳ Ｐゴシック" charset="0"/>
              </a:rPr>
              <a:t>Summation in two directions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Double integrals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Triple integrals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Applications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Alternative notation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  <a:cs typeface="ＭＳ Ｐゴシック" charset="0"/>
              </a:rPr>
              <a:t>Determination of areas by multiple integrals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Determination of volumes by multiple integrals</a:t>
            </a:r>
          </a:p>
        </p:txBody>
      </p:sp>
    </p:spTree>
    <p:extLst>
      <p:ext uri="{BB962C8B-B14F-4D97-AF65-F5344CB8AC3E}">
        <p14:creationId xmlns:p14="http://schemas.microsoft.com/office/powerpoint/2010/main" val="14732326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9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solidFill>
                  <a:srgbClr val="4F81BD"/>
                </a:solidFill>
                <a:latin typeface="Arial" charset="0"/>
                <a:ea typeface="ＭＳ Ｐゴシック" charset="0"/>
              </a:rPr>
              <a:t>Summation in two directions</a:t>
            </a:r>
          </a:p>
        </p:txBody>
      </p:sp>
      <p:sp>
        <p:nvSpPr>
          <p:cNvPr id="722950" name="Text Box 6"/>
          <p:cNvSpPr txBox="1">
            <a:spLocks noChangeArrowheads="1"/>
          </p:cNvSpPr>
          <p:nvPr/>
        </p:nvSpPr>
        <p:spPr bwMode="auto">
          <a:xfrm>
            <a:off x="1066800" y="1987550"/>
            <a:ext cx="73025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GB" altLang="en-US" sz="1800" b="0"/>
              <a:t>The area </a:t>
            </a:r>
            <a:r>
              <a:rPr lang="en-GB" altLang="en-US" sz="1800" b="0" i="1">
                <a:sym typeface="Symbol" pitchFamily="18" charset="2"/>
              </a:rPr>
              <a:t>δa</a:t>
            </a:r>
            <a:r>
              <a:rPr lang="en-GB" altLang="en-US" sz="1800" b="0">
                <a:sym typeface="Symbol" pitchFamily="18" charset="2"/>
              </a:rPr>
              <a:t> of the shaded portion of the rectangle bounded by the lines </a:t>
            </a:r>
            <a:r>
              <a:rPr lang="en-GB" altLang="en-US" sz="1800" b="0" i="1">
                <a:sym typeface="Symbol" pitchFamily="18" charset="2"/>
              </a:rPr>
              <a:t>x = r, x = s,  y = k</a:t>
            </a:r>
            <a:r>
              <a:rPr lang="en-GB" altLang="en-US" sz="1800" b="0">
                <a:sym typeface="Symbol" pitchFamily="18" charset="2"/>
              </a:rPr>
              <a:t> and </a:t>
            </a:r>
            <a:r>
              <a:rPr lang="en-GB" altLang="en-US" sz="1800" b="0" i="1">
                <a:sym typeface="Symbol" pitchFamily="18" charset="2"/>
              </a:rPr>
              <a:t>y = m</a:t>
            </a:r>
            <a:r>
              <a:rPr lang="en-GB" altLang="en-US" sz="1800" b="0">
                <a:sym typeface="Symbol" pitchFamily="18" charset="2"/>
              </a:rPr>
              <a:t> is given as:</a:t>
            </a:r>
          </a:p>
          <a:p>
            <a:endParaRPr lang="en-GB" altLang="en-US" sz="1800" b="0">
              <a:sym typeface="Symbol" pitchFamily="18" charset="2"/>
            </a:endParaRPr>
          </a:p>
          <a:p>
            <a:endParaRPr lang="en-GB" altLang="en-US" sz="1800" b="0">
              <a:sym typeface="Symbol" pitchFamily="18" charset="2"/>
            </a:endParaRPr>
          </a:p>
          <a:p>
            <a:r>
              <a:rPr lang="en-GB" altLang="en-US" sz="1800" b="0">
                <a:sym typeface="Symbol" pitchFamily="18" charset="2"/>
              </a:rPr>
              <a:t>The area of the vertical strip PQ is then:</a:t>
            </a:r>
          </a:p>
        </p:txBody>
      </p:sp>
      <p:graphicFrame>
        <p:nvGraphicFramePr>
          <p:cNvPr id="19459" name="Object 7"/>
          <p:cNvGraphicFramePr>
            <a:graphicFrameLocks noChangeAspect="1"/>
          </p:cNvGraphicFramePr>
          <p:nvPr/>
        </p:nvGraphicFramePr>
        <p:xfrm>
          <a:off x="1974850" y="2719388"/>
          <a:ext cx="111442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066337" imgH="266584" progId="Equation.DSMT4">
                  <p:embed/>
                </p:oleObj>
              </mc:Choice>
              <mc:Fallback>
                <p:oleObj name="Equation" r:id="rId3" imgW="1066337" imgH="26658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850" y="2719388"/>
                        <a:ext cx="1114425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22958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638" y="3497263"/>
            <a:ext cx="50387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aphicFrame>
        <p:nvGraphicFramePr>
          <p:cNvPr id="19461" name="Object 8"/>
          <p:cNvGraphicFramePr>
            <a:graphicFrameLocks noChangeAspect="1"/>
          </p:cNvGraphicFramePr>
          <p:nvPr/>
        </p:nvGraphicFramePr>
        <p:xfrm>
          <a:off x="5181600" y="2968625"/>
          <a:ext cx="1446213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384300" imgH="673100" progId="Equation.DSMT4">
                  <p:embed/>
                </p:oleObj>
              </mc:Choice>
              <mc:Fallback>
                <p:oleObj name="Equation" r:id="rId6" imgW="1384300" imgH="673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968625"/>
                        <a:ext cx="1446213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90659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1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solidFill>
                  <a:srgbClr val="4F81BD"/>
                </a:solidFill>
                <a:latin typeface="Arial" charset="0"/>
                <a:ea typeface="ＭＳ Ｐゴシック" charset="0"/>
              </a:rPr>
              <a:t>Summation in two directions</a:t>
            </a:r>
          </a:p>
        </p:txBody>
      </p: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1066800" y="2336800"/>
            <a:ext cx="70421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GB" altLang="en-US" sz="1800" b="0">
                <a:sym typeface="Symbol" pitchFamily="18" charset="2"/>
              </a:rPr>
              <a:t>The area of the rectangle is then the sum of all such strips:</a:t>
            </a:r>
          </a:p>
          <a:p>
            <a:endParaRPr lang="en-GB" altLang="en-US" sz="1800" b="0">
              <a:sym typeface="Symbol" pitchFamily="18" charset="2"/>
            </a:endParaRPr>
          </a:p>
          <a:p>
            <a:endParaRPr lang="en-GB" altLang="en-US" sz="1800" b="0">
              <a:sym typeface="Symbol" pitchFamily="18" charset="2"/>
            </a:endParaRPr>
          </a:p>
          <a:p>
            <a:endParaRPr lang="en-GB" altLang="en-US" sz="1800" b="0">
              <a:sym typeface="Symbol" pitchFamily="18" charset="2"/>
            </a:endParaRPr>
          </a:p>
          <a:p>
            <a:endParaRPr lang="en-GB" altLang="en-US" sz="1800" b="0">
              <a:sym typeface="Symbol" pitchFamily="18" charset="2"/>
            </a:endParaRPr>
          </a:p>
          <a:p>
            <a:endParaRPr lang="en-GB" altLang="en-US" sz="1800" b="0">
              <a:sym typeface="Symbol" pitchFamily="18" charset="2"/>
            </a:endParaRPr>
          </a:p>
          <a:p>
            <a:r>
              <a:rPr lang="en-GB" altLang="en-US" sz="1800" b="0">
                <a:sym typeface="Symbol" pitchFamily="18" charset="2"/>
              </a:rPr>
              <a:t>If now, </a:t>
            </a:r>
            <a:r>
              <a:rPr lang="en-GB" altLang="en-US" sz="1800" b="0" i="1">
                <a:sym typeface="Symbol" pitchFamily="18" charset="2"/>
              </a:rPr>
              <a:t>δy</a:t>
            </a:r>
            <a:r>
              <a:rPr lang="en-GB" altLang="en-US" sz="1800" b="0">
                <a:sym typeface="Symbol" pitchFamily="18" charset="2"/>
              </a:rPr>
              <a:t> </a:t>
            </a:r>
            <a:r>
              <a:rPr lang="en-GB" altLang="en-US" sz="1800" b="0">
                <a:cs typeface="Times New Roman" pitchFamily="18" charset="0"/>
                <a:sym typeface="Symbol" pitchFamily="18" charset="2"/>
              </a:rPr>
              <a:t>→ 0 and </a:t>
            </a:r>
            <a:r>
              <a:rPr lang="en-GB" altLang="en-US" sz="1800" b="0" i="1">
                <a:sym typeface="Symbol" pitchFamily="18" charset="2"/>
              </a:rPr>
              <a:t>δx</a:t>
            </a:r>
            <a:r>
              <a:rPr lang="en-GB" altLang="en-US" sz="1800" b="0">
                <a:sym typeface="Symbol" pitchFamily="18" charset="2"/>
              </a:rPr>
              <a:t> → 0 the area of</a:t>
            </a:r>
          </a:p>
          <a:p>
            <a:r>
              <a:rPr lang="en-GB" altLang="en-US" sz="1800" b="0">
                <a:sym typeface="Symbol" pitchFamily="18" charset="2"/>
              </a:rPr>
              <a:t>the rectangle is given as:</a:t>
            </a:r>
          </a:p>
        </p:txBody>
      </p:sp>
      <p:graphicFrame>
        <p:nvGraphicFramePr>
          <p:cNvPr id="20483" name="Object 9"/>
          <p:cNvGraphicFramePr>
            <a:graphicFrameLocks noChangeAspect="1"/>
          </p:cNvGraphicFramePr>
          <p:nvPr/>
        </p:nvGraphicFramePr>
        <p:xfrm>
          <a:off x="2252663" y="3041650"/>
          <a:ext cx="1604962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536700" imgH="660400" progId="Equation.DSMT4">
                  <p:embed/>
                </p:oleObj>
              </mc:Choice>
              <mc:Fallback>
                <p:oleObj name="Equation" r:id="rId3" imgW="1536700" imgH="660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2663" y="3041650"/>
                        <a:ext cx="1604962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11"/>
          <p:cNvGraphicFramePr>
            <a:graphicFrameLocks noChangeAspect="1"/>
          </p:cNvGraphicFramePr>
          <p:nvPr/>
        </p:nvGraphicFramePr>
        <p:xfrm>
          <a:off x="2251075" y="4906963"/>
          <a:ext cx="165893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1586811" imgH="495085" progId="Equation.DSMT4">
                  <p:embed/>
                </p:oleObj>
              </mc:Choice>
              <mc:Fallback>
                <p:oleObj name="Equation" r:id="rId5" imgW="1586811" imgH="49508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075" y="4906963"/>
                        <a:ext cx="1658938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36269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575" y="3049588"/>
            <a:ext cx="3983038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761215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5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solidFill>
                  <a:srgbClr val="4F81BD"/>
                </a:solidFill>
                <a:latin typeface="Arial" charset="0"/>
                <a:ea typeface="ＭＳ Ｐゴシック" charset="0"/>
              </a:rPr>
              <a:t>Summation in two directions</a:t>
            </a:r>
          </a:p>
        </p:txBody>
      </p:sp>
      <p:sp>
        <p:nvSpPr>
          <p:cNvPr id="737286" name="Text Box 6"/>
          <p:cNvSpPr txBox="1">
            <a:spLocks noChangeArrowheads="1"/>
          </p:cNvSpPr>
          <p:nvPr/>
        </p:nvSpPr>
        <p:spPr bwMode="auto">
          <a:xfrm>
            <a:off x="1066800" y="2336800"/>
            <a:ext cx="704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1800" b="0">
                <a:latin typeface="Times New Roman" charset="0"/>
                <a:ea typeface="ＭＳ Ｐゴシック" charset="0"/>
                <a:sym typeface="Symbol" charset="0"/>
              </a:rPr>
              <a:t>Now:</a:t>
            </a:r>
          </a:p>
        </p:txBody>
      </p:sp>
      <p:graphicFrame>
        <p:nvGraphicFramePr>
          <p:cNvPr id="21507" name="Object 9"/>
          <p:cNvGraphicFramePr>
            <a:graphicFrameLocks noChangeAspect="1"/>
          </p:cNvGraphicFramePr>
          <p:nvPr/>
        </p:nvGraphicFramePr>
        <p:xfrm>
          <a:off x="1816100" y="2306638"/>
          <a:ext cx="2147888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2057400" imgH="3314700" progId="Equation.DSMT4">
                  <p:embed/>
                </p:oleObj>
              </mc:Choice>
              <mc:Fallback>
                <p:oleObj name="Equation" r:id="rId3" imgW="2057400" imgH="3314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2306638"/>
                        <a:ext cx="2147888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37291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713" y="2427288"/>
            <a:ext cx="41719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2809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9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solidFill>
                  <a:srgbClr val="4F81BD"/>
                </a:solidFill>
                <a:latin typeface="Arial" charset="0"/>
                <a:ea typeface="ＭＳ Ｐゴシック" charset="0"/>
              </a:rPr>
              <a:t>Summation in two directions</a:t>
            </a:r>
          </a:p>
        </p:txBody>
      </p:sp>
      <p:sp>
        <p:nvSpPr>
          <p:cNvPr id="738310" name="Text Box 6"/>
          <p:cNvSpPr txBox="1">
            <a:spLocks noChangeArrowheads="1"/>
          </p:cNvSpPr>
          <p:nvPr/>
        </p:nvSpPr>
        <p:spPr bwMode="auto">
          <a:xfrm>
            <a:off x="1082675" y="1865313"/>
            <a:ext cx="704215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GB" altLang="en-US" sz="1800" b="0"/>
              <a:t>Working another way where, again, the area </a:t>
            </a:r>
            <a:r>
              <a:rPr lang="en-GB" altLang="en-US" sz="1800" b="0" i="1">
                <a:sym typeface="Symbol" pitchFamily="18" charset="2"/>
              </a:rPr>
              <a:t>δa</a:t>
            </a:r>
            <a:r>
              <a:rPr lang="en-GB" altLang="en-US" sz="1800" b="0">
                <a:sym typeface="Symbol" pitchFamily="18" charset="2"/>
              </a:rPr>
              <a:t> of the shaded portion of the rectangle bounded by the lines </a:t>
            </a:r>
            <a:r>
              <a:rPr lang="en-GB" altLang="en-US" sz="1800" b="0" i="1">
                <a:sym typeface="Symbol" pitchFamily="18" charset="2"/>
              </a:rPr>
              <a:t>x = r, x = s, y = k</a:t>
            </a:r>
            <a:r>
              <a:rPr lang="en-GB" altLang="en-US" sz="1800" b="0">
                <a:sym typeface="Symbol" pitchFamily="18" charset="2"/>
              </a:rPr>
              <a:t> and </a:t>
            </a:r>
            <a:r>
              <a:rPr lang="en-GB" altLang="en-US" sz="1800" b="0" i="1">
                <a:sym typeface="Symbol" pitchFamily="18" charset="2"/>
              </a:rPr>
              <a:t>y = m</a:t>
            </a:r>
            <a:r>
              <a:rPr lang="en-GB" altLang="en-US" sz="1800" b="0">
                <a:sym typeface="Symbol" pitchFamily="18" charset="2"/>
              </a:rPr>
              <a:t> is given as:</a:t>
            </a:r>
          </a:p>
          <a:p>
            <a:endParaRPr lang="en-GB" altLang="en-US" sz="1800" b="0">
              <a:sym typeface="Symbol" pitchFamily="18" charset="2"/>
            </a:endParaRPr>
          </a:p>
          <a:p>
            <a:endParaRPr lang="en-GB" altLang="en-US" sz="1800" b="0">
              <a:sym typeface="Symbol" pitchFamily="18" charset="2"/>
            </a:endParaRPr>
          </a:p>
          <a:p>
            <a:r>
              <a:rPr lang="en-GB" altLang="en-US" sz="1800" b="0">
                <a:sym typeface="Symbol" pitchFamily="18" charset="2"/>
              </a:rPr>
              <a:t>The area of the </a:t>
            </a:r>
            <a:r>
              <a:rPr lang="en-GB" altLang="en-US" sz="1800" b="0" i="1">
                <a:sym typeface="Symbol" pitchFamily="18" charset="2"/>
              </a:rPr>
              <a:t>horizonta</a:t>
            </a:r>
            <a:r>
              <a:rPr lang="en-GB" altLang="en-US" sz="1800" b="0">
                <a:sym typeface="Symbol" pitchFamily="18" charset="2"/>
              </a:rPr>
              <a:t>l strip CD is then:</a:t>
            </a:r>
          </a:p>
        </p:txBody>
      </p:sp>
      <p:graphicFrame>
        <p:nvGraphicFramePr>
          <p:cNvPr id="22531" name="Object 7"/>
          <p:cNvGraphicFramePr>
            <a:graphicFrameLocks noChangeAspect="1"/>
          </p:cNvGraphicFramePr>
          <p:nvPr/>
        </p:nvGraphicFramePr>
        <p:xfrm>
          <a:off x="1974850" y="2576513"/>
          <a:ext cx="111442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066337" imgH="266584" progId="Equation.DSMT4">
                  <p:embed/>
                </p:oleObj>
              </mc:Choice>
              <mc:Fallback>
                <p:oleObj name="Equation" r:id="rId3" imgW="1066337" imgH="26658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850" y="2576513"/>
                        <a:ext cx="1114425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8"/>
          <p:cNvGraphicFramePr>
            <a:graphicFrameLocks noChangeAspect="1"/>
          </p:cNvGraphicFramePr>
          <p:nvPr/>
        </p:nvGraphicFramePr>
        <p:xfrm>
          <a:off x="5194300" y="2849563"/>
          <a:ext cx="14986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1435100" imgH="647700" progId="Equation.DSMT4">
                  <p:embed/>
                </p:oleObj>
              </mc:Choice>
              <mc:Fallback>
                <p:oleObj name="Equation" r:id="rId5" imgW="1435100" imgH="647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4300" y="2849563"/>
                        <a:ext cx="14986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3831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00" y="3500438"/>
            <a:ext cx="512445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28741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3" name="Object 7"/>
          <p:cNvGraphicFramePr>
            <a:graphicFrameLocks noChangeAspect="1"/>
          </p:cNvGraphicFramePr>
          <p:nvPr/>
        </p:nvGraphicFramePr>
        <p:xfrm>
          <a:off x="1527175" y="3013075"/>
          <a:ext cx="160496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536700" imgH="660400" progId="Equation.DSMT4">
                  <p:embed/>
                </p:oleObj>
              </mc:Choice>
              <mc:Fallback>
                <p:oleObj name="Equation" r:id="rId3" imgW="1536700" imgH="660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175" y="3013075"/>
                        <a:ext cx="1604963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4" name="Object 9"/>
          <p:cNvGraphicFramePr>
            <a:graphicFrameLocks noChangeAspect="1"/>
          </p:cNvGraphicFramePr>
          <p:nvPr/>
        </p:nvGraphicFramePr>
        <p:xfrm>
          <a:off x="1504950" y="4892675"/>
          <a:ext cx="165893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1586811" imgH="495085" progId="Equation.DSMT4">
                  <p:embed/>
                </p:oleObj>
              </mc:Choice>
              <mc:Fallback>
                <p:oleObj name="Equation" r:id="rId5" imgW="1586811" imgH="49508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4892675"/>
                        <a:ext cx="1658938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3933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0" y="3184525"/>
            <a:ext cx="43307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solidFill>
                  <a:srgbClr val="4F81BD"/>
                </a:solidFill>
                <a:latin typeface="Arial" charset="0"/>
                <a:ea typeface="ＭＳ Ｐゴシック" charset="0"/>
              </a:rPr>
              <a:t>Summation in two directions</a:t>
            </a:r>
          </a:p>
        </p:txBody>
      </p:sp>
      <p:sp>
        <p:nvSpPr>
          <p:cNvPr id="739334" name="Text Box 6"/>
          <p:cNvSpPr txBox="1">
            <a:spLocks noChangeArrowheads="1"/>
          </p:cNvSpPr>
          <p:nvPr/>
        </p:nvSpPr>
        <p:spPr bwMode="auto">
          <a:xfrm>
            <a:off x="1071563" y="2306638"/>
            <a:ext cx="70421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GB" altLang="en-US" sz="1800" b="0">
                <a:sym typeface="Symbol" pitchFamily="18" charset="2"/>
              </a:rPr>
              <a:t>The area of the rectangle is then the sum of all such strips:</a:t>
            </a:r>
          </a:p>
          <a:p>
            <a:endParaRPr lang="en-GB" altLang="en-US" sz="1800" b="0">
              <a:sym typeface="Symbol" pitchFamily="18" charset="2"/>
            </a:endParaRPr>
          </a:p>
          <a:p>
            <a:endParaRPr lang="en-GB" altLang="en-US" sz="1800" b="0">
              <a:sym typeface="Symbol" pitchFamily="18" charset="2"/>
            </a:endParaRPr>
          </a:p>
          <a:p>
            <a:endParaRPr lang="en-GB" altLang="en-US" sz="1800" b="0">
              <a:sym typeface="Symbol" pitchFamily="18" charset="2"/>
            </a:endParaRPr>
          </a:p>
          <a:p>
            <a:endParaRPr lang="en-GB" altLang="en-US" sz="1800" b="0">
              <a:sym typeface="Symbol" pitchFamily="18" charset="2"/>
            </a:endParaRPr>
          </a:p>
          <a:p>
            <a:endParaRPr lang="en-GB" altLang="en-US" sz="1800" b="0">
              <a:sym typeface="Symbol" pitchFamily="18" charset="2"/>
            </a:endParaRPr>
          </a:p>
          <a:p>
            <a:r>
              <a:rPr lang="en-GB" altLang="en-US" sz="1800" b="0">
                <a:sym typeface="Symbol" pitchFamily="18" charset="2"/>
              </a:rPr>
              <a:t>If now, </a:t>
            </a:r>
            <a:r>
              <a:rPr lang="en-GB" altLang="en-US" sz="1800" b="0" i="1">
                <a:sym typeface="Symbol" pitchFamily="18" charset="2"/>
              </a:rPr>
              <a:t>δy</a:t>
            </a:r>
            <a:r>
              <a:rPr lang="en-GB" altLang="en-US" sz="1800" b="0">
                <a:sym typeface="Symbol" pitchFamily="18" charset="2"/>
              </a:rPr>
              <a:t> </a:t>
            </a:r>
            <a:r>
              <a:rPr lang="en-GB" altLang="en-US" sz="1800" b="0">
                <a:cs typeface="Times New Roman" pitchFamily="18" charset="0"/>
                <a:sym typeface="Symbol" pitchFamily="18" charset="2"/>
              </a:rPr>
              <a:t>→ 0 and </a:t>
            </a:r>
            <a:r>
              <a:rPr lang="en-GB" altLang="en-US" sz="1800" b="0" i="1">
                <a:sym typeface="Symbol" pitchFamily="18" charset="2"/>
              </a:rPr>
              <a:t>δx</a:t>
            </a:r>
            <a:r>
              <a:rPr lang="en-GB" altLang="en-US" sz="1800" b="0">
                <a:sym typeface="Symbol" pitchFamily="18" charset="2"/>
              </a:rPr>
              <a:t> → 0 the area of</a:t>
            </a:r>
          </a:p>
          <a:p>
            <a:r>
              <a:rPr lang="en-GB" altLang="en-US" sz="1800" b="0">
                <a:sym typeface="Symbol" pitchFamily="18" charset="2"/>
              </a:rPr>
              <a:t>the rectangle is given as:</a:t>
            </a:r>
          </a:p>
        </p:txBody>
      </p:sp>
    </p:spTree>
    <p:extLst>
      <p:ext uri="{BB962C8B-B14F-4D97-AF65-F5344CB8AC3E}">
        <p14:creationId xmlns:p14="http://schemas.microsoft.com/office/powerpoint/2010/main" val="6775949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solidFill>
                  <a:srgbClr val="4F81BD"/>
                </a:solidFill>
                <a:latin typeface="Arial" charset="0"/>
                <a:ea typeface="ＭＳ Ｐゴシック" charset="0"/>
              </a:rPr>
              <a:t>Summation in two directions</a:t>
            </a:r>
          </a:p>
        </p:txBody>
      </p:sp>
      <p:sp>
        <p:nvSpPr>
          <p:cNvPr id="740358" name="Text Box 6"/>
          <p:cNvSpPr txBox="1">
            <a:spLocks noChangeArrowheads="1"/>
          </p:cNvSpPr>
          <p:nvPr/>
        </p:nvSpPr>
        <p:spPr bwMode="auto">
          <a:xfrm>
            <a:off x="1066800" y="2336800"/>
            <a:ext cx="7042150" cy="354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1800" b="0">
                <a:latin typeface="Times New Roman" charset="0"/>
                <a:ea typeface="ＭＳ Ｐゴシック" charset="0"/>
                <a:sym typeface="Symbol" charset="0"/>
              </a:rPr>
              <a:t>Now:</a:t>
            </a:r>
          </a:p>
          <a:p>
            <a:pPr>
              <a:defRPr/>
            </a:pPr>
            <a:endParaRPr lang="en-GB" sz="1800" b="0">
              <a:latin typeface="Times New Roman" charset="0"/>
              <a:ea typeface="ＭＳ Ｐゴシック" charset="0"/>
              <a:sym typeface="Symbol" charset="0"/>
            </a:endParaRPr>
          </a:p>
          <a:p>
            <a:pPr>
              <a:defRPr/>
            </a:pPr>
            <a:endParaRPr lang="en-GB" sz="1800" b="0">
              <a:latin typeface="Times New Roman" charset="0"/>
              <a:ea typeface="ＭＳ Ｐゴシック" charset="0"/>
              <a:sym typeface="Symbol" charset="0"/>
            </a:endParaRPr>
          </a:p>
          <a:p>
            <a:pPr>
              <a:defRPr/>
            </a:pPr>
            <a:endParaRPr lang="en-GB" sz="1800" b="0">
              <a:latin typeface="Times New Roman" charset="0"/>
              <a:ea typeface="ＭＳ Ｐゴシック" charset="0"/>
              <a:sym typeface="Symbol" charset="0"/>
            </a:endParaRPr>
          </a:p>
          <a:p>
            <a:pPr>
              <a:defRPr/>
            </a:pPr>
            <a:endParaRPr lang="en-GB" sz="1800" b="0">
              <a:latin typeface="Times New Roman" charset="0"/>
              <a:ea typeface="ＭＳ Ｐゴシック" charset="0"/>
              <a:sym typeface="Symbol" charset="0"/>
            </a:endParaRPr>
          </a:p>
          <a:p>
            <a:pPr>
              <a:defRPr/>
            </a:pPr>
            <a:endParaRPr lang="en-GB" sz="1800" b="0">
              <a:latin typeface="Times New Roman" charset="0"/>
              <a:ea typeface="ＭＳ Ｐゴシック" charset="0"/>
              <a:sym typeface="Symbol" charset="0"/>
            </a:endParaRPr>
          </a:p>
          <a:p>
            <a:pPr>
              <a:defRPr/>
            </a:pPr>
            <a:endParaRPr lang="en-GB" sz="1800" b="0">
              <a:latin typeface="Times New Roman" charset="0"/>
              <a:ea typeface="ＭＳ Ｐゴシック" charset="0"/>
              <a:sym typeface="Symbol" charset="0"/>
            </a:endParaRPr>
          </a:p>
          <a:p>
            <a:pPr>
              <a:defRPr/>
            </a:pPr>
            <a:endParaRPr lang="en-GB" sz="1800" b="0">
              <a:latin typeface="Times New Roman" charset="0"/>
              <a:ea typeface="ＭＳ Ｐゴシック" charset="0"/>
              <a:sym typeface="Symbol" charset="0"/>
            </a:endParaRPr>
          </a:p>
          <a:p>
            <a:pPr>
              <a:defRPr/>
            </a:pPr>
            <a:endParaRPr lang="en-GB" sz="1800" b="0">
              <a:latin typeface="Times New Roman" charset="0"/>
              <a:ea typeface="ＭＳ Ｐゴシック" charset="0"/>
              <a:sym typeface="Symbol" charset="0"/>
            </a:endParaRPr>
          </a:p>
          <a:p>
            <a:pPr>
              <a:defRPr/>
            </a:pPr>
            <a:endParaRPr lang="en-GB" sz="1800" b="0">
              <a:latin typeface="Times New Roman" charset="0"/>
              <a:ea typeface="ＭＳ Ｐゴシック" charset="0"/>
              <a:sym typeface="Symbol" charset="0"/>
            </a:endParaRPr>
          </a:p>
          <a:p>
            <a:pPr>
              <a:defRPr/>
            </a:pPr>
            <a:endParaRPr lang="en-GB" sz="1800" b="0">
              <a:latin typeface="Times New Roman" charset="0"/>
              <a:ea typeface="ＭＳ Ｐゴシック" charset="0"/>
              <a:sym typeface="Symbol" charset="0"/>
            </a:endParaRPr>
          </a:p>
          <a:p>
            <a:pPr>
              <a:defRPr/>
            </a:pPr>
            <a:endParaRPr lang="en-GB" sz="1000" b="0">
              <a:latin typeface="Times New Roman" charset="0"/>
              <a:ea typeface="ＭＳ Ｐゴシック" charset="0"/>
              <a:sym typeface="Symbol" charset="0"/>
            </a:endParaRPr>
          </a:p>
          <a:p>
            <a:pPr>
              <a:defRPr/>
            </a:pPr>
            <a:r>
              <a:rPr lang="en-GB" sz="1800" b="0">
                <a:latin typeface="Times New Roman" charset="0"/>
                <a:ea typeface="ＭＳ Ｐゴシック" charset="0"/>
                <a:sym typeface="Symbol" charset="0"/>
              </a:rPr>
              <a:t>So here, </a:t>
            </a:r>
            <a:r>
              <a:rPr lang="en-GB" sz="1800" b="0" i="1">
                <a:latin typeface="Times New Roman" charset="0"/>
                <a:ea typeface="ＭＳ Ｐゴシック" charset="0"/>
                <a:sym typeface="Symbol" charset="0"/>
              </a:rPr>
              <a:t>the order of integration does not matter</a:t>
            </a:r>
          </a:p>
        </p:txBody>
      </p:sp>
      <p:graphicFrame>
        <p:nvGraphicFramePr>
          <p:cNvPr id="24579" name="Object 8"/>
          <p:cNvGraphicFramePr>
            <a:graphicFrameLocks noChangeAspect="1"/>
          </p:cNvGraphicFramePr>
          <p:nvPr/>
        </p:nvGraphicFramePr>
        <p:xfrm>
          <a:off x="1816100" y="2509838"/>
          <a:ext cx="2147888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2057400" imgH="2908300" progId="Equation.DSMT4">
                  <p:embed/>
                </p:oleObj>
              </mc:Choice>
              <mc:Fallback>
                <p:oleObj name="Equation" r:id="rId3" imgW="2057400" imgH="2908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2509838"/>
                        <a:ext cx="2147888" cy="290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0" y="3184525"/>
            <a:ext cx="43307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7326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042988" y="1196975"/>
            <a:ext cx="7413625" cy="28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Summation in two directions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Double integrals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Triple integrals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Applications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Alternative notation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  <a:cs typeface="ＭＳ Ｐゴシック" charset="0"/>
              </a:rPr>
              <a:t>Determination of areas by multiple integrals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1800" dirty="0">
                <a:latin typeface="Arial" charset="0"/>
                <a:ea typeface="ＭＳ Ｐゴシック" charset="0"/>
              </a:rPr>
              <a:t>Determination of volumes by multiple integrals</a:t>
            </a:r>
          </a:p>
        </p:txBody>
      </p:sp>
    </p:spTree>
    <p:extLst>
      <p:ext uri="{BB962C8B-B14F-4D97-AF65-F5344CB8AC3E}">
        <p14:creationId xmlns:p14="http://schemas.microsoft.com/office/powerpoint/2010/main" val="9851083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sabah</dc:creator>
  <cp:lastModifiedBy>s</cp:lastModifiedBy>
  <cp:revision>1</cp:revision>
  <dcterms:created xsi:type="dcterms:W3CDTF">2006-08-16T00:00:00Z</dcterms:created>
  <dcterms:modified xsi:type="dcterms:W3CDTF">2018-11-21T22:04:28Z</dcterms:modified>
</cp:coreProperties>
</file>